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3" r:id="rId3"/>
    <p:sldId id="264" r:id="rId4"/>
    <p:sldId id="265" r:id="rId5"/>
    <p:sldId id="266" r:id="rId6"/>
    <p:sldId id="269" r:id="rId7"/>
    <p:sldId id="262" r:id="rId8"/>
    <p:sldId id="257" r:id="rId9"/>
    <p:sldId id="259" r:id="rId10"/>
    <p:sldId id="258" r:id="rId11"/>
    <p:sldId id="261" r:id="rId12"/>
    <p:sldId id="260" r:id="rId13"/>
    <p:sldId id="267" r:id="rId14"/>
    <p:sldId id="268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9AF7"/>
    <a:srgbClr val="FAC777"/>
    <a:srgbClr val="F6A2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89" d="100"/>
          <a:sy n="89" d="100"/>
        </p:scale>
        <p:origin x="24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0C0A-5464-4FE4-84EB-FF9C94016DF4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codibook.net/item/8257267?utm_source=naver&amp;utm_medium=shopping&amp;utm_campaign=naver&amp;NaPm=ct%3Dkvzuuggw%7Cci%3Dad2301fba9ed493de280c812d521651147f6d348%7Ctr%3Dslsl%7Csn%3D269426%7Chk%3D97d8d390694f4c2d270c5ec4930cf610f20f62fb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EF55668F-CC52-4D85-B98C-D3CC20BA8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0388" y="4972491"/>
            <a:ext cx="6801612" cy="1239894"/>
          </a:xfrm>
        </p:spPr>
        <p:txBody>
          <a:bodyPr>
            <a:normAutofit lnSpcReduction="10000"/>
          </a:bodyPr>
          <a:lstStyle/>
          <a:p>
            <a:pPr algn="r"/>
            <a:endParaRPr lang="en-US" altLang="ko-KR" dirty="0"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pPr algn="r"/>
            <a:r>
              <a:rPr lang="ko-KR" altLang="en-US" dirty="0">
                <a:latin typeface="a드림고딕2" panose="02020600000000000000" pitchFamily="18" charset="-127"/>
                <a:ea typeface="a드림고딕2" panose="02020600000000000000" pitchFamily="18" charset="-127"/>
              </a:rPr>
              <a:t>응용소프트웨어공학과</a:t>
            </a:r>
            <a:endParaRPr lang="en-US" altLang="ko-KR" dirty="0">
              <a:latin typeface="a드림고딕2" panose="02020600000000000000" pitchFamily="18" charset="-127"/>
              <a:ea typeface="a드림고딕2" panose="02020600000000000000" pitchFamily="18" charset="-127"/>
            </a:endParaRPr>
          </a:p>
          <a:p>
            <a:pPr algn="r"/>
            <a:r>
              <a:rPr lang="ko-KR" altLang="en-US" dirty="0">
                <a:latin typeface="a드림고딕2" panose="02020600000000000000" pitchFamily="18" charset="-127"/>
                <a:ea typeface="a드림고딕2" panose="02020600000000000000" pitchFamily="18" charset="-127"/>
              </a:rPr>
              <a:t>황진주 </a:t>
            </a:r>
            <a:r>
              <a:rPr lang="en-US" altLang="ko-KR" dirty="0">
                <a:latin typeface="a드림고딕2" panose="02020600000000000000" pitchFamily="18" charset="-127"/>
                <a:ea typeface="a드림고딕2" panose="02020600000000000000" pitchFamily="18" charset="-127"/>
              </a:rPr>
              <a:t>(20193148)</a:t>
            </a:r>
            <a:endParaRPr lang="ko-KR" altLang="en-US" dirty="0">
              <a:latin typeface="a드림고딕2" panose="02020600000000000000" pitchFamily="18" charset="-127"/>
              <a:ea typeface="a드림고딕2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1C8F42-EC69-44BF-8704-F8B33AF6B5F5}"/>
              </a:ext>
            </a:extLst>
          </p:cNvPr>
          <p:cNvSpPr txBox="1"/>
          <p:nvPr/>
        </p:nvSpPr>
        <p:spPr>
          <a:xfrm>
            <a:off x="588752" y="1265562"/>
            <a:ext cx="60945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창업캠프 및 </a:t>
            </a:r>
            <a:endParaRPr lang="en-US" altLang="ko-KR" sz="48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  <a:p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창업 강좌 참여 이력</a:t>
            </a:r>
            <a:endParaRPr lang="ko-KR" altLang="en-US" sz="48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8368D2-DE04-499E-9F40-4EA484F90DD5}"/>
              </a:ext>
            </a:extLst>
          </p:cNvPr>
          <p:cNvSpPr/>
          <p:nvPr/>
        </p:nvSpPr>
        <p:spPr>
          <a:xfrm>
            <a:off x="0" y="2904234"/>
            <a:ext cx="6305909" cy="3134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0615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라이브커머스 경진대회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(11.04 ~ 11.26)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1CAD90AF-A7DA-45AF-B550-38C20ECD00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6298466"/>
              </p:ext>
            </p:extLst>
          </p:nvPr>
        </p:nvGraphicFramePr>
        <p:xfrm>
          <a:off x="704262" y="1192583"/>
          <a:ext cx="10644458" cy="4740211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646236">
                  <a:extLst>
                    <a:ext uri="{9D8B030D-6E8A-4147-A177-3AD203B41FA5}">
                      <a16:colId xmlns:a16="http://schemas.microsoft.com/office/drawing/2014/main" val="2631060211"/>
                    </a:ext>
                  </a:extLst>
                </a:gridCol>
                <a:gridCol w="439927">
                  <a:extLst>
                    <a:ext uri="{9D8B030D-6E8A-4147-A177-3AD203B41FA5}">
                      <a16:colId xmlns:a16="http://schemas.microsoft.com/office/drawing/2014/main" val="943424599"/>
                    </a:ext>
                  </a:extLst>
                </a:gridCol>
                <a:gridCol w="9558295">
                  <a:extLst>
                    <a:ext uri="{9D8B030D-6E8A-4147-A177-3AD203B41FA5}">
                      <a16:colId xmlns:a16="http://schemas.microsoft.com/office/drawing/2014/main" val="3547044889"/>
                    </a:ext>
                  </a:extLst>
                </a:gridCol>
              </a:tblGrid>
              <a:tr h="1935465">
                <a:tc rowSpan="2">
                  <a:txBody>
                    <a:bodyPr/>
                    <a:lstStyle/>
                    <a:p>
                      <a:pPr latinLnBrk="1"/>
                      <a:endParaRPr lang="ko-KR" altLang="en-US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part. 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포근하다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너무 굵은 실을 쓰거나 뻣뻣한 실을 쓰면 천을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입고있는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것 보다는 부직포로 감싸는 느낌이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들텐데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여기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모먼트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가디건은 보들보들한 느낌의 이 재질 느껴지죠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?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영상에는 잘 안 잡히는데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실제로는 더 보드라워요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4.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편하다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니트 자체가 보면 부채처럼 접혀져 있는 형태로 보이는데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옆으로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당겨주게되면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쭉쭉늘어나는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모습 보실 수 있어요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본래 조금 둥글둥글 통이 넓게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박시하게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나와있는 옷인데 여기에 신축성도 좋아서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가을같은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날씨에는 단독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코디로 입어도 예쁘고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겨울에는 맨투맨이나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학생같은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경우에는 교복 위에 입어도 너무 예쁘고 편하게 입을 수 있어요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5.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디자인과 색상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화이트 베이지 브라운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차콜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핑크 그린 내 취향대로 내 맘대로 고를 수 있는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모먼트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브이넥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가디건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브이넥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형태로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조금더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갸름하고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여리여리한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분위기를 연출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코디 추천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제가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55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사이즈를 입는데 조금 큰 것 같지만 딱 맞는 것 같아요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~~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저보다 조금 덩치가 있으신 분들은 조금 더 큰 사이즈로 주문하시면 될 것 같아요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색상은 화면과 거의 똑같아서 절대 고민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안하셔도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됩니다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!!!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가디건이 무거운 것도 있는데 지금 제가 입고 있는 가디건은 그렇게 무겁지 않아요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~~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extLst>
                  <a:ext uri="{0D108BD9-81ED-4DB2-BD59-A6C34878D82A}">
                    <a16:rowId xmlns:a16="http://schemas.microsoft.com/office/drawing/2014/main" val="1135107369"/>
                  </a:ext>
                </a:extLst>
              </a:tr>
              <a:tr h="114001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part. 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1)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구매량과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평가로 인정받아왔다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높은 판매율과 평가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19000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건의 판매 이력과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5~4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점대를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꾸준히 유지하고 있는 평점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이건 저희가 크게 얘기할 것 없이 소비자 분들께서 인증하고 보증했다는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증거죠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2)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상황에 대한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재어필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환절기를 지나가며 너무 밤낮의 큰 일교차 과연 오늘은 따뜻할까 추울까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?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출근할 때는 쌀쌀하고 회사 안은 조금 덥고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가볍게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들고다닐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외투하나 있으면 얼마나 좋을까요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학교가는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우리아이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가방도 무거운데 무거운 외투까지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?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가볍게 따뜻하게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등교보낼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수 있어요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올해 환절기 그리고 겨울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모던트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브이넥과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함께 따뜻하고 가볍고 포근하고 편하게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보내실 분들에게 추천합니다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extLst>
                  <a:ext uri="{0D108BD9-81ED-4DB2-BD59-A6C34878D82A}">
                    <a16:rowId xmlns:a16="http://schemas.microsoft.com/office/drawing/2014/main" val="3553912367"/>
                  </a:ext>
                </a:extLst>
              </a:tr>
              <a:tr h="4700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Closing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 제품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리마인트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1)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댓글 소통으로 시청자 취향 파악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2)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제품 리마인드 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3)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마무리 멘트 및 이벤트 등 안내사항 전달 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extLst>
                  <a:ext uri="{0D108BD9-81ED-4DB2-BD59-A6C34878D82A}">
                    <a16:rowId xmlns:a16="http://schemas.microsoft.com/office/drawing/2014/main" val="39727424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4471E3C-9B8F-405A-940C-55965989EB80}"/>
              </a:ext>
            </a:extLst>
          </p:cNvPr>
          <p:cNvSpPr txBox="1"/>
          <p:nvPr/>
        </p:nvSpPr>
        <p:spPr>
          <a:xfrm>
            <a:off x="4586032" y="179056"/>
            <a:ext cx="3169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a드림고딕7" panose="02020600000000000000" pitchFamily="18" charset="-127"/>
                <a:ea typeface="a드림고딕7" panose="02020600000000000000" pitchFamily="18" charset="-127"/>
              </a:rPr>
              <a:t>방송 시나리오 작성</a:t>
            </a:r>
            <a:r>
              <a:rPr lang="en-US" altLang="ko-KR" sz="2400" dirty="0">
                <a:latin typeface="a드림고딕7" panose="02020600000000000000" pitchFamily="18" charset="-127"/>
                <a:ea typeface="a드림고딕7" panose="02020600000000000000" pitchFamily="18" charset="-127"/>
              </a:rPr>
              <a:t>(2)</a:t>
            </a:r>
            <a:endParaRPr lang="ko-KR" altLang="en-US" sz="2400" dirty="0">
              <a:latin typeface="a드림고딕7" panose="02020600000000000000" pitchFamily="18" charset="-127"/>
              <a:ea typeface="a드림고딕7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082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라이브커머스 경진대회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(11.04 ~ 11.26)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71E3C-9B8F-405A-940C-55965989EB80}"/>
              </a:ext>
            </a:extLst>
          </p:cNvPr>
          <p:cNvSpPr txBox="1"/>
          <p:nvPr/>
        </p:nvSpPr>
        <p:spPr>
          <a:xfrm>
            <a:off x="4586032" y="179056"/>
            <a:ext cx="2880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a드림고딕7" panose="02020600000000000000" pitchFamily="18" charset="-127"/>
                <a:ea typeface="a드림고딕7" panose="02020600000000000000" pitchFamily="18" charset="-127"/>
              </a:rPr>
              <a:t>방송 기획안 작성</a:t>
            </a:r>
            <a:r>
              <a:rPr lang="en-US" altLang="ko-KR" sz="2400" dirty="0">
                <a:latin typeface="a드림고딕7" panose="02020600000000000000" pitchFamily="18" charset="-127"/>
                <a:ea typeface="a드림고딕7" panose="02020600000000000000" pitchFamily="18" charset="-127"/>
              </a:rPr>
              <a:t>(1)</a:t>
            </a:r>
            <a:endParaRPr lang="ko-KR" altLang="en-US" sz="2400" dirty="0">
              <a:latin typeface="a드림고딕7" panose="02020600000000000000" pitchFamily="18" charset="-127"/>
              <a:ea typeface="a드림고딕7" panose="02020600000000000000" pitchFamily="18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EE0E5CE-369E-44CC-B434-A694AACEE5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042139"/>
              </p:ext>
            </p:extLst>
          </p:nvPr>
        </p:nvGraphicFramePr>
        <p:xfrm>
          <a:off x="768683" y="1013527"/>
          <a:ext cx="10728960" cy="5158385"/>
        </p:xfrm>
        <a:graphic>
          <a:graphicData uri="http://schemas.openxmlformats.org/drawingml/2006/table">
            <a:tbl>
              <a:tblPr/>
              <a:tblGrid>
                <a:gridCol w="2876621">
                  <a:extLst>
                    <a:ext uri="{9D8B030D-6E8A-4147-A177-3AD203B41FA5}">
                      <a16:colId xmlns:a16="http://schemas.microsoft.com/office/drawing/2014/main" val="2170297847"/>
                    </a:ext>
                  </a:extLst>
                </a:gridCol>
                <a:gridCol w="957434">
                  <a:extLst>
                    <a:ext uri="{9D8B030D-6E8A-4147-A177-3AD203B41FA5}">
                      <a16:colId xmlns:a16="http://schemas.microsoft.com/office/drawing/2014/main" val="2909926017"/>
                    </a:ext>
                  </a:extLst>
                </a:gridCol>
                <a:gridCol w="1742569">
                  <a:extLst>
                    <a:ext uri="{9D8B030D-6E8A-4147-A177-3AD203B41FA5}">
                      <a16:colId xmlns:a16="http://schemas.microsoft.com/office/drawing/2014/main" val="785050324"/>
                    </a:ext>
                  </a:extLst>
                </a:gridCol>
                <a:gridCol w="1283773">
                  <a:extLst>
                    <a:ext uri="{9D8B030D-6E8A-4147-A177-3AD203B41FA5}">
                      <a16:colId xmlns:a16="http://schemas.microsoft.com/office/drawing/2014/main" val="3822353496"/>
                    </a:ext>
                  </a:extLst>
                </a:gridCol>
                <a:gridCol w="1283773">
                  <a:extLst>
                    <a:ext uri="{9D8B030D-6E8A-4147-A177-3AD203B41FA5}">
                      <a16:colId xmlns:a16="http://schemas.microsoft.com/office/drawing/2014/main" val="3020025471"/>
                    </a:ext>
                  </a:extLst>
                </a:gridCol>
                <a:gridCol w="1292395">
                  <a:extLst>
                    <a:ext uri="{9D8B030D-6E8A-4147-A177-3AD203B41FA5}">
                      <a16:colId xmlns:a16="http://schemas.microsoft.com/office/drawing/2014/main" val="953740813"/>
                    </a:ext>
                  </a:extLst>
                </a:gridCol>
                <a:gridCol w="1292395">
                  <a:extLst>
                    <a:ext uri="{9D8B030D-6E8A-4147-A177-3AD203B41FA5}">
                      <a16:colId xmlns:a16="http://schemas.microsoft.com/office/drawing/2014/main" val="3306245537"/>
                    </a:ext>
                  </a:extLst>
                </a:gridCol>
              </a:tblGrid>
              <a:tr h="25028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일시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장소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21.11.11 –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오후 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 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자취방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086574"/>
                  </a:ext>
                </a:extLst>
              </a:tr>
              <a:tr h="25028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출연자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스텝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쇼호스트 및 스태프 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황진주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조은희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4330222"/>
                  </a:ext>
                </a:extLst>
              </a:tr>
              <a:tr h="25028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-8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제품</a:t>
                      </a:r>
                      <a:r>
                        <a:rPr lang="en-US" altLang="ko-KR" sz="1200" b="1" kern="0" spc="-8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-8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상품명</a:t>
                      </a:r>
                      <a:r>
                        <a:rPr lang="en-US" altLang="ko-KR" sz="1200" b="1" kern="0" spc="-8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1" kern="0" spc="-8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제품링크</a:t>
                      </a:r>
                      <a:r>
                        <a:rPr lang="en-US" altLang="ko-KR" sz="1200" b="1" kern="0" spc="-8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Cd0839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모먼트 브이넥 가디건 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u="sng" kern="0" spc="0">
                          <a:solidFill>
                            <a:srgbClr val="0000FF"/>
                          </a:solidFill>
                          <a:effectLst/>
                          <a:uFill>
                            <a:solidFill>
                              <a:srgbClr val="0000FF"/>
                            </a:solidFill>
                          </a:u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hlinkClick r:id="rId2"/>
                        </a:rPr>
                        <a:t>링크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0169611"/>
                  </a:ext>
                </a:extLst>
              </a:tr>
              <a:tr h="438215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가격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할인율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No.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상품명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옵션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-1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소비자가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-1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라이브가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-1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할인율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-1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할인금액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883382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Cd0839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모먼트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브이넥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가디건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(free)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25,000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23,000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8%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2,000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5408715"/>
                  </a:ext>
                </a:extLst>
              </a:tr>
              <a:tr h="445799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라이브 특별 구성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라이브방송 중 시청자들에게 주어지는 구성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ex) 2+1, A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구매시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추가증정 등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1658180"/>
                  </a:ext>
                </a:extLst>
              </a:tr>
              <a:tr h="622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라이브가 할인 약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10%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도매 구매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(5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 이상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 양말 증정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3539336"/>
                  </a:ext>
                </a:extLst>
              </a:tr>
              <a:tr h="44579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할인기간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라방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중에만 □방송 이후 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시간 □당일 자정까지 □상시가와 라이브가 동일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444823"/>
                  </a:ext>
                </a:extLst>
              </a:tr>
              <a:tr h="445799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방송컨셉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방송에 나오는 제품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서비스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 대해 각인시키고 싶은 단 한가지 포인트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828523"/>
                  </a:ext>
                </a:extLst>
              </a:tr>
              <a:tr h="4593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왔다 갔다 날씨에 내 마음도 흔들 흔들 가을 감성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999268"/>
                  </a:ext>
                </a:extLst>
              </a:tr>
              <a:tr h="250281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타겟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시청자 성별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연령대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라이프스타일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니즈 등 세분화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7257879"/>
                  </a:ext>
                </a:extLst>
              </a:tr>
              <a:tr h="64131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여성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20~30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아침에 나갔다가 밤에 귀가해 일교차를 느끼는 직장인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회사는 히터 빵빵해서 더운데 밖은 살짝 쌀쌀해서 입고 벗기 편한 의류의 필요성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844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272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라이브커머스 경진대회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(11.04 ~ 11.26)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71E3C-9B8F-405A-940C-55965989EB80}"/>
              </a:ext>
            </a:extLst>
          </p:cNvPr>
          <p:cNvSpPr txBox="1"/>
          <p:nvPr/>
        </p:nvSpPr>
        <p:spPr>
          <a:xfrm>
            <a:off x="4586032" y="179056"/>
            <a:ext cx="2880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a드림고딕7" panose="02020600000000000000" pitchFamily="18" charset="-127"/>
                <a:ea typeface="a드림고딕7" panose="02020600000000000000" pitchFamily="18" charset="-127"/>
              </a:rPr>
              <a:t>방송 기획안 작성</a:t>
            </a:r>
            <a:r>
              <a:rPr lang="en-US" altLang="ko-KR" sz="2400" dirty="0">
                <a:latin typeface="a드림고딕7" panose="02020600000000000000" pitchFamily="18" charset="-127"/>
                <a:ea typeface="a드림고딕7" panose="02020600000000000000" pitchFamily="18" charset="-127"/>
              </a:rPr>
              <a:t>(2)</a:t>
            </a:r>
            <a:endParaRPr lang="ko-KR" altLang="en-US" sz="2400" dirty="0">
              <a:latin typeface="a드림고딕7" panose="02020600000000000000" pitchFamily="18" charset="-127"/>
              <a:ea typeface="a드림고딕7" panose="02020600000000000000" pitchFamily="18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0EE0E5CE-369E-44CC-B434-A694AACEE5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3758714"/>
              </p:ext>
            </p:extLst>
          </p:nvPr>
        </p:nvGraphicFramePr>
        <p:xfrm>
          <a:off x="768683" y="1013527"/>
          <a:ext cx="10728960" cy="5428445"/>
        </p:xfrm>
        <a:graphic>
          <a:graphicData uri="http://schemas.openxmlformats.org/drawingml/2006/table">
            <a:tbl>
              <a:tblPr/>
              <a:tblGrid>
                <a:gridCol w="2876621">
                  <a:extLst>
                    <a:ext uri="{9D8B030D-6E8A-4147-A177-3AD203B41FA5}">
                      <a16:colId xmlns:a16="http://schemas.microsoft.com/office/drawing/2014/main" val="2170297847"/>
                    </a:ext>
                  </a:extLst>
                </a:gridCol>
                <a:gridCol w="2239769">
                  <a:extLst>
                    <a:ext uri="{9D8B030D-6E8A-4147-A177-3AD203B41FA5}">
                      <a16:colId xmlns:a16="http://schemas.microsoft.com/office/drawing/2014/main" val="2909926017"/>
                    </a:ext>
                  </a:extLst>
                </a:gridCol>
                <a:gridCol w="5612570">
                  <a:extLst>
                    <a:ext uri="{9D8B030D-6E8A-4147-A177-3AD203B41FA5}">
                      <a16:colId xmlns:a16="http://schemas.microsoft.com/office/drawing/2014/main" val="2500753709"/>
                    </a:ext>
                  </a:extLst>
                </a:gridCol>
              </a:tblGrid>
              <a:tr h="63278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제품 소구 포인트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Unique Selling Proposition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우리 제품만의 강점 및 차별점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해당 제품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(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서비스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)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를 쓰는 이유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(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해당 제품을 사용하지 않을 시 발생되는 불편함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,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사용 시 효능 등에 대한 객관적 근거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한컴 윤고딕 230"/>
                          <a:ea typeface="한컴 윤고딕 230"/>
                        </a:rPr>
                        <a:t>)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3716610"/>
                  </a:ext>
                </a:extLst>
              </a:tr>
              <a:tr h="8368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쓸쓸한 가을과 차가운 겨울에 따스함을 주는 색상</a:t>
                      </a: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두꺼운 의류의 부담 없이 간편하게 들고 다닐 수 있는 외투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젊은 소비자가 많은 쇼핑몰에서도 파는 동일 제품을 더 저렴한 가격에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2244870"/>
                  </a:ext>
                </a:extLst>
              </a:tr>
              <a:tr h="641316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이벤트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소통왕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다구매왕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퀴즈왕 등 구매 및 소통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채팅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유도를 위한 이벤트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경품 추가 증정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ex)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인스타그램에 힌트를 사전 제공 후 퀴즈 참여 등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6512354"/>
                  </a:ext>
                </a:extLst>
              </a:tr>
              <a:tr h="4593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다구매왕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깔별 구매자는 배송비 무료 혹은 양말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내의와 같은 작은 악세서리 의류 증정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972566"/>
                  </a:ext>
                </a:extLst>
              </a:tr>
              <a:tr h="250281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소품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디스플레이 및 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VMD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세팅 필요 품목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손피켓 및 소도구 리스트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1952122"/>
                  </a:ext>
                </a:extLst>
              </a:tr>
              <a:tr h="77675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옷걸이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행거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전신거울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줄자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7851574"/>
                  </a:ext>
                </a:extLst>
              </a:tr>
              <a:tr h="83683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시연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다양한 상황극에 맞는 시연 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#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타겟의 입장에서 시연 시 공감대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판매율 </a:t>
                      </a:r>
                      <a:r>
                        <a:rPr lang="en-US" altLang="ko-KR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UP 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ex)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요리 전자렌지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인덕션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에어프라이어에 따른 조리법 차이 시연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(B&amp;F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준비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541608"/>
                  </a:ext>
                </a:extLst>
              </a:tr>
              <a:tr h="4593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창문을 가리키며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요즘 일교차나 날마다 변화하는 날씨에 대해 말한다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9649508"/>
                  </a:ext>
                </a:extLst>
              </a:tr>
              <a:tr h="48992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기타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F2F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‘밴드’ 어플의 동대문 시장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땡처리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상품 구매를 통한 더욱 낮은 가격대의 제품 구매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 marL="20765" marR="20765" marT="10383" marB="10383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8758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4427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1C8F42-EC69-44BF-8704-F8B33AF6B5F5}"/>
              </a:ext>
            </a:extLst>
          </p:cNvPr>
          <p:cNvSpPr txBox="1"/>
          <p:nvPr/>
        </p:nvSpPr>
        <p:spPr>
          <a:xfrm>
            <a:off x="2719476" y="2412870"/>
            <a:ext cx="60945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LINC+ </a:t>
            </a:r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공유대학</a:t>
            </a:r>
            <a:endParaRPr lang="en-US" altLang="ko-KR" sz="48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  <a:p>
            <a:pPr algn="ctr"/>
            <a:r>
              <a:rPr lang="ko-KR" altLang="en-US" sz="4800" dirty="0" err="1">
                <a:latin typeface="a드림고딕5" panose="02020600000000000000" pitchFamily="18" charset="-127"/>
                <a:ea typeface="a드림고딕5" panose="02020600000000000000" pitchFamily="18" charset="-127"/>
              </a:rPr>
              <a:t>초니치</a:t>
            </a:r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 마케팅 캠프</a:t>
            </a:r>
            <a:endParaRPr lang="ko-KR" altLang="en-US" sz="48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8368D2-DE04-499E-9F40-4EA484F90DD5}"/>
              </a:ext>
            </a:extLst>
          </p:cNvPr>
          <p:cNvSpPr/>
          <p:nvPr/>
        </p:nvSpPr>
        <p:spPr>
          <a:xfrm>
            <a:off x="2294624" y="1756547"/>
            <a:ext cx="6944265" cy="3278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5B0699-7781-48E1-8971-F34676205171}"/>
              </a:ext>
            </a:extLst>
          </p:cNvPr>
          <p:cNvSpPr/>
          <p:nvPr/>
        </p:nvSpPr>
        <p:spPr>
          <a:xfrm>
            <a:off x="2294623" y="4311049"/>
            <a:ext cx="6944265" cy="3278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5959571-FE0E-4FA3-B31F-4A83178C93C0}"/>
              </a:ext>
            </a:extLst>
          </p:cNvPr>
          <p:cNvSpPr/>
          <p:nvPr/>
        </p:nvSpPr>
        <p:spPr>
          <a:xfrm>
            <a:off x="2294623" y="1756547"/>
            <a:ext cx="382441" cy="28823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53B1F41-C8ED-4A42-A11F-43BD751BD319}"/>
              </a:ext>
            </a:extLst>
          </p:cNvPr>
          <p:cNvSpPr/>
          <p:nvPr/>
        </p:nvSpPr>
        <p:spPr>
          <a:xfrm>
            <a:off x="8856450" y="1756547"/>
            <a:ext cx="382441" cy="28823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6C6DE5-7688-4DCA-BEC7-5B583A02D882}"/>
              </a:ext>
            </a:extLst>
          </p:cNvPr>
          <p:cNvSpPr txBox="1"/>
          <p:nvPr/>
        </p:nvSpPr>
        <p:spPr>
          <a:xfrm>
            <a:off x="2294623" y="837856"/>
            <a:ext cx="23981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드림고딕6" panose="02020600000000000000" pitchFamily="18" charset="-127"/>
                <a:ea typeface="a드림고딕6" panose="02020600000000000000" pitchFamily="18" charset="-127"/>
              </a:rPr>
              <a:t>11.20 ~ 11.27</a:t>
            </a:r>
            <a:endParaRPr lang="ko-KR" altLang="en-US" sz="2400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43614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 err="1">
                <a:latin typeface="a드림고딕3" panose="02020600000000000000" pitchFamily="18" charset="-127"/>
                <a:ea typeface="a드림고딕3" panose="02020600000000000000" pitchFamily="18" charset="-127"/>
              </a:rPr>
              <a:t>초니치</a:t>
            </a: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마케팅 캠프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(11.20 ~ 11.27)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9E62C74-00BA-42F1-89F5-C0990D686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47" y="1000144"/>
            <a:ext cx="4877624" cy="363768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143921D-5EA8-4DFB-88A7-C75E4E39E4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43501" y="734206"/>
            <a:ext cx="3342773" cy="241311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7C50BCE-C548-464B-80FC-77B2890572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8583" y="3364900"/>
            <a:ext cx="4290207" cy="32004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86F81DF-020D-4F33-A2D5-96F6495B69E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6422"/>
          <a:stretch/>
        </p:blipFill>
        <p:spPr>
          <a:xfrm>
            <a:off x="367447" y="3678461"/>
            <a:ext cx="3708669" cy="291360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DDDD550-7BB8-4F0A-AF4D-4276EDBEB6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8339093" y="2992558"/>
            <a:ext cx="4264403" cy="3080075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DCEAE16-08D6-450E-A302-FABAE6D4C8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53679" y="311985"/>
            <a:ext cx="2670874" cy="1982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74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 err="1">
                <a:latin typeface="a드림고딕3" panose="02020600000000000000" pitchFamily="18" charset="-127"/>
                <a:ea typeface="a드림고딕3" panose="02020600000000000000" pitchFamily="18" charset="-127"/>
              </a:rPr>
              <a:t>초니치</a:t>
            </a: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 마케팅 캠프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(11.20 ~ 11.27)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F67B3885-0793-4D67-A3CE-3895D4BE1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5153" y="1192582"/>
            <a:ext cx="2198816" cy="4761170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34E84CE9-31AD-404A-BA4B-FD41725D2A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235" y="1192582"/>
            <a:ext cx="2198816" cy="4761169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B9F0670E-5D7F-40EA-9418-3632A1FF4E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3603" y="1192583"/>
            <a:ext cx="2188234" cy="4738255"/>
          </a:xfrm>
          <a:prstGeom prst="rect">
            <a:avLst/>
          </a:prstGeom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50713935-FF51-4086-AAC8-862314B304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1899" y="1192583"/>
            <a:ext cx="2188234" cy="4738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403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EFB5A69-9C46-4A1B-92F3-B798847A16B6}"/>
              </a:ext>
            </a:extLst>
          </p:cNvPr>
          <p:cNvSpPr txBox="1"/>
          <p:nvPr/>
        </p:nvSpPr>
        <p:spPr>
          <a:xfrm>
            <a:off x="310551" y="491705"/>
            <a:ext cx="11438626" cy="599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altLang="ko-KR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2021</a:t>
            </a:r>
            <a:r>
              <a:rPr lang="ko-KR" altLang="en-US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년 </a:t>
            </a:r>
            <a:r>
              <a:rPr lang="en-US" altLang="ko-KR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3</a:t>
            </a:r>
            <a:r>
              <a:rPr lang="ko-KR" altLang="en-US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학년의 마무리를</a:t>
            </a:r>
            <a:endParaRPr lang="en-US" altLang="ko-KR" sz="5400" dirty="0">
              <a:solidFill>
                <a:srgbClr val="039AF7"/>
              </a:solidFill>
              <a:latin typeface="210 별처럼 R" panose="02020603020101020101" pitchFamily="18" charset="-127"/>
              <a:ea typeface="210 별처럼 R" panose="02020603020101020101" pitchFamily="18" charset="-127"/>
            </a:endParaRPr>
          </a:p>
          <a:p>
            <a:pPr algn="ctr">
              <a:lnSpc>
                <a:spcPct val="70000"/>
              </a:lnSpc>
            </a:pPr>
            <a:r>
              <a:rPr lang="ko-KR" altLang="en-US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많은 활동을 하며 알차고 즐겁게 보냈습니다</a:t>
            </a:r>
            <a:r>
              <a:rPr lang="en-US" altLang="ko-KR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.</a:t>
            </a:r>
          </a:p>
          <a:p>
            <a:pPr algn="ctr">
              <a:lnSpc>
                <a:spcPct val="70000"/>
              </a:lnSpc>
            </a:pPr>
            <a:endParaRPr lang="en-US" altLang="ko-KR" sz="2400" dirty="0">
              <a:solidFill>
                <a:srgbClr val="039AF7"/>
              </a:solidFill>
              <a:latin typeface="210 별처럼 R" panose="02020603020101020101" pitchFamily="18" charset="-127"/>
              <a:ea typeface="210 별처럼 R" panose="02020603020101020101" pitchFamily="18" charset="-127"/>
            </a:endParaRPr>
          </a:p>
          <a:p>
            <a:pPr algn="ctr">
              <a:lnSpc>
                <a:spcPct val="70000"/>
              </a:lnSpc>
            </a:pPr>
            <a:r>
              <a:rPr lang="ko-KR" altLang="en-US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다양한 활동을 통해 많은 사람들을 만나며</a:t>
            </a:r>
            <a:r>
              <a:rPr lang="en-US" altLang="ko-KR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, </a:t>
            </a:r>
          </a:p>
          <a:p>
            <a:pPr algn="ctr">
              <a:lnSpc>
                <a:spcPct val="70000"/>
              </a:lnSpc>
            </a:pPr>
            <a:r>
              <a:rPr lang="ko-KR" altLang="en-US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좁았던 생각의 틀을 깰 수 있었습니다</a:t>
            </a:r>
            <a:r>
              <a:rPr lang="en-US" altLang="ko-KR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.</a:t>
            </a:r>
          </a:p>
          <a:p>
            <a:pPr algn="ctr">
              <a:lnSpc>
                <a:spcPct val="70000"/>
              </a:lnSpc>
            </a:pPr>
            <a:endParaRPr lang="en-US" altLang="ko-KR" sz="2400" dirty="0">
              <a:solidFill>
                <a:srgbClr val="039AF7"/>
              </a:solidFill>
              <a:latin typeface="210 별처럼 R" panose="02020603020101020101" pitchFamily="18" charset="-127"/>
              <a:ea typeface="210 별처럼 R" panose="02020603020101020101" pitchFamily="18" charset="-127"/>
            </a:endParaRPr>
          </a:p>
          <a:p>
            <a:pPr algn="ctr">
              <a:lnSpc>
                <a:spcPct val="70000"/>
              </a:lnSpc>
            </a:pPr>
            <a:r>
              <a:rPr lang="ko-KR" altLang="en-US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교수님과 함께 보냈던 시간들이 너무 재미났고</a:t>
            </a:r>
            <a:endParaRPr lang="en-US" altLang="ko-KR" sz="5400" dirty="0">
              <a:solidFill>
                <a:srgbClr val="039AF7"/>
              </a:solidFill>
              <a:latin typeface="210 별처럼 R" panose="02020603020101020101" pitchFamily="18" charset="-127"/>
              <a:ea typeface="210 별처럼 R" panose="02020603020101020101" pitchFamily="18" charset="-127"/>
            </a:endParaRPr>
          </a:p>
          <a:p>
            <a:pPr algn="ctr">
              <a:lnSpc>
                <a:spcPct val="70000"/>
              </a:lnSpc>
            </a:pPr>
            <a:r>
              <a:rPr lang="ko-KR" altLang="en-US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오랜 기억 추억으로 남을 것 같습니다</a:t>
            </a:r>
            <a:r>
              <a:rPr lang="en-US" altLang="ko-KR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.</a:t>
            </a:r>
          </a:p>
          <a:p>
            <a:pPr algn="ctr">
              <a:lnSpc>
                <a:spcPct val="70000"/>
              </a:lnSpc>
            </a:pPr>
            <a:r>
              <a:rPr lang="ko-KR" altLang="en-US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좋은 수업 감사드립니다</a:t>
            </a:r>
            <a:r>
              <a:rPr lang="en-US" altLang="ko-KR" sz="5400" dirty="0">
                <a:solidFill>
                  <a:srgbClr val="039AF7"/>
                </a:solidFill>
                <a:latin typeface="210 별처럼 R" panose="02020603020101020101" pitchFamily="18" charset="-127"/>
                <a:ea typeface="210 별처럼 R" panose="02020603020101020101" pitchFamily="18" charset="-127"/>
              </a:rPr>
              <a:t>.</a:t>
            </a:r>
          </a:p>
          <a:p>
            <a:pPr algn="ctr">
              <a:lnSpc>
                <a:spcPct val="70000"/>
              </a:lnSpc>
            </a:pPr>
            <a:endParaRPr lang="en-US" altLang="ko-KR" sz="6000" dirty="0">
              <a:solidFill>
                <a:srgbClr val="00B0F0"/>
              </a:solidFill>
              <a:latin typeface="210 별처럼 B" panose="02020603020101020101" pitchFamily="18" charset="-127"/>
              <a:ea typeface="210 별처럼 B" panose="02020603020101020101" pitchFamily="18" charset="-127"/>
            </a:endParaRPr>
          </a:p>
          <a:p>
            <a:pPr algn="ctr">
              <a:lnSpc>
                <a:spcPct val="70000"/>
              </a:lnSpc>
            </a:pPr>
            <a:r>
              <a:rPr lang="en-US" altLang="ko-KR" sz="6000" dirty="0">
                <a:solidFill>
                  <a:srgbClr val="002060"/>
                </a:solidFill>
                <a:latin typeface="210 별처럼 B" panose="02020603020101020101" pitchFamily="18" charset="-127"/>
                <a:ea typeface="210 별처럼 B" panose="02020603020101020101" pitchFamily="18" charset="-127"/>
              </a:rPr>
              <a:t>From. </a:t>
            </a:r>
            <a:r>
              <a:rPr lang="ko-KR" altLang="en-US" sz="6000" dirty="0">
                <a:solidFill>
                  <a:srgbClr val="002060"/>
                </a:solidFill>
                <a:latin typeface="210 별처럼 B" panose="02020603020101020101" pitchFamily="18" charset="-127"/>
                <a:ea typeface="210 별처럼 B" panose="02020603020101020101" pitchFamily="18" charset="-127"/>
              </a:rPr>
              <a:t>이현섭 교수님 수업 애청자 황진주</a:t>
            </a:r>
            <a:endParaRPr lang="en-US" altLang="ko-KR" sz="6000" dirty="0">
              <a:solidFill>
                <a:srgbClr val="002060"/>
              </a:solidFill>
              <a:latin typeface="210 별처럼 B" panose="02020603020101020101" pitchFamily="18" charset="-127"/>
              <a:ea typeface="210 별처럼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31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1C8F42-EC69-44BF-8704-F8B33AF6B5F5}"/>
              </a:ext>
            </a:extLst>
          </p:cNvPr>
          <p:cNvSpPr txBox="1"/>
          <p:nvPr/>
        </p:nvSpPr>
        <p:spPr>
          <a:xfrm>
            <a:off x="2719476" y="2412870"/>
            <a:ext cx="60945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경주</a:t>
            </a:r>
            <a:endParaRPr lang="en-US" altLang="ko-KR" sz="48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  <a:p>
            <a:pPr algn="ctr"/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창업캠프</a:t>
            </a:r>
            <a:endParaRPr lang="ko-KR" altLang="en-US" sz="48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8368D2-DE04-499E-9F40-4EA484F90DD5}"/>
              </a:ext>
            </a:extLst>
          </p:cNvPr>
          <p:cNvSpPr/>
          <p:nvPr/>
        </p:nvSpPr>
        <p:spPr>
          <a:xfrm>
            <a:off x="2294624" y="1756547"/>
            <a:ext cx="6944265" cy="3278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5B0699-7781-48E1-8971-F34676205171}"/>
              </a:ext>
            </a:extLst>
          </p:cNvPr>
          <p:cNvSpPr/>
          <p:nvPr/>
        </p:nvSpPr>
        <p:spPr>
          <a:xfrm>
            <a:off x="2294623" y="4311049"/>
            <a:ext cx="6944265" cy="3278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5959571-FE0E-4FA3-B31F-4A83178C93C0}"/>
              </a:ext>
            </a:extLst>
          </p:cNvPr>
          <p:cNvSpPr/>
          <p:nvPr/>
        </p:nvSpPr>
        <p:spPr>
          <a:xfrm>
            <a:off x="2294623" y="1756547"/>
            <a:ext cx="382441" cy="28823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53B1F41-C8ED-4A42-A11F-43BD751BD319}"/>
              </a:ext>
            </a:extLst>
          </p:cNvPr>
          <p:cNvSpPr/>
          <p:nvPr/>
        </p:nvSpPr>
        <p:spPr>
          <a:xfrm>
            <a:off x="8856450" y="1756547"/>
            <a:ext cx="382441" cy="28823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6C6DE5-7688-4DCA-BEC7-5B583A02D882}"/>
              </a:ext>
            </a:extLst>
          </p:cNvPr>
          <p:cNvSpPr txBox="1"/>
          <p:nvPr/>
        </p:nvSpPr>
        <p:spPr>
          <a:xfrm>
            <a:off x="2294623" y="837856"/>
            <a:ext cx="23981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드림고딕6" panose="02020600000000000000" pitchFamily="18" charset="-127"/>
                <a:ea typeface="a드림고딕6" panose="02020600000000000000" pitchFamily="18" charset="-127"/>
              </a:rPr>
              <a:t>10.01 ~ 10.02</a:t>
            </a:r>
            <a:endParaRPr lang="ko-KR" altLang="en-US" sz="2400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6013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경주창업캠프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(10.01 ~ 10.02)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BCDFD61-B2FB-4C00-88BA-7FFF80F34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6325" y="935231"/>
            <a:ext cx="4078183" cy="41148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C1193EE-729A-431A-AD9B-FBC364C2D9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54" r="5448"/>
          <a:stretch/>
        </p:blipFill>
        <p:spPr>
          <a:xfrm>
            <a:off x="8451331" y="935231"/>
            <a:ext cx="3611656" cy="554320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BD87F51-BDD1-4E41-9B62-4292DF1ED4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916" y="3426168"/>
            <a:ext cx="4795456" cy="3165893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42F716CB-44AE-4987-A271-62CD23743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110" y="889909"/>
            <a:ext cx="3432392" cy="2449266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13BF2319-B396-4E2B-BB63-9D09336CDA9B}"/>
              </a:ext>
            </a:extLst>
          </p:cNvPr>
          <p:cNvSpPr/>
          <p:nvPr/>
        </p:nvSpPr>
        <p:spPr>
          <a:xfrm>
            <a:off x="5262113" y="5306708"/>
            <a:ext cx="2984740" cy="123212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4832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1C8F42-EC69-44BF-8704-F8B33AF6B5F5}"/>
              </a:ext>
            </a:extLst>
          </p:cNvPr>
          <p:cNvSpPr txBox="1"/>
          <p:nvPr/>
        </p:nvSpPr>
        <p:spPr>
          <a:xfrm>
            <a:off x="2719476" y="2412870"/>
            <a:ext cx="60945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통영</a:t>
            </a:r>
            <a:endParaRPr lang="en-US" altLang="ko-KR" sz="48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  <a:p>
            <a:pPr algn="ctr"/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취업 </a:t>
            </a:r>
            <a:r>
              <a:rPr lang="en-US" altLang="ko-KR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Job Go </a:t>
            </a:r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캠프</a:t>
            </a:r>
            <a:endParaRPr lang="ko-KR" altLang="en-US" sz="48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8368D2-DE04-499E-9F40-4EA484F90DD5}"/>
              </a:ext>
            </a:extLst>
          </p:cNvPr>
          <p:cNvSpPr/>
          <p:nvPr/>
        </p:nvSpPr>
        <p:spPr>
          <a:xfrm>
            <a:off x="2294624" y="1756547"/>
            <a:ext cx="6944265" cy="3278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5B0699-7781-48E1-8971-F34676205171}"/>
              </a:ext>
            </a:extLst>
          </p:cNvPr>
          <p:cNvSpPr/>
          <p:nvPr/>
        </p:nvSpPr>
        <p:spPr>
          <a:xfrm>
            <a:off x="2294623" y="4311049"/>
            <a:ext cx="6944265" cy="3278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5959571-FE0E-4FA3-B31F-4A83178C93C0}"/>
              </a:ext>
            </a:extLst>
          </p:cNvPr>
          <p:cNvSpPr/>
          <p:nvPr/>
        </p:nvSpPr>
        <p:spPr>
          <a:xfrm>
            <a:off x="2294623" y="1756547"/>
            <a:ext cx="382441" cy="28823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53B1F41-C8ED-4A42-A11F-43BD751BD319}"/>
              </a:ext>
            </a:extLst>
          </p:cNvPr>
          <p:cNvSpPr/>
          <p:nvPr/>
        </p:nvSpPr>
        <p:spPr>
          <a:xfrm>
            <a:off x="8856450" y="1756547"/>
            <a:ext cx="382441" cy="28823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6C6DE5-7688-4DCA-BEC7-5B583A02D882}"/>
              </a:ext>
            </a:extLst>
          </p:cNvPr>
          <p:cNvSpPr txBox="1"/>
          <p:nvPr/>
        </p:nvSpPr>
        <p:spPr>
          <a:xfrm>
            <a:off x="2294623" y="837856"/>
            <a:ext cx="23981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드림고딕6" panose="02020600000000000000" pitchFamily="18" charset="-127"/>
                <a:ea typeface="a드림고딕6" panose="02020600000000000000" pitchFamily="18" charset="-127"/>
              </a:rPr>
              <a:t>11.05 ~ 11.06</a:t>
            </a:r>
            <a:endParaRPr lang="ko-KR" altLang="en-US" sz="2400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151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경주창업캠프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(11.05 ~ 11.06)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ED1E7F5-63AA-4CE4-BFF1-354AD7580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96" y="1259754"/>
            <a:ext cx="3136638" cy="530197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4777BC94-F9F8-46B2-A58A-A9CCE5217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6245" y="3941076"/>
            <a:ext cx="3571959" cy="262064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6170CE1-6A93-4B3D-AA02-B8E504E932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46577" y="500072"/>
            <a:ext cx="4122024" cy="2709617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CB4D17F1-56E5-4FA4-9DF0-605FEF0C5F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58764" y="623971"/>
            <a:ext cx="4152469" cy="302442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C0A73D2-4966-49CD-8DB2-9E52D878C6E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40597" y="3412444"/>
            <a:ext cx="4776077" cy="317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14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경주창업캠프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(11.05 ~ 11.06)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2AEF8D8F-B4F4-4BB4-8B9D-1D93B8492B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12" r="8161"/>
          <a:stretch/>
        </p:blipFill>
        <p:spPr>
          <a:xfrm>
            <a:off x="1078301" y="926645"/>
            <a:ext cx="10256808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910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1C8F42-EC69-44BF-8704-F8B33AF6B5F5}"/>
              </a:ext>
            </a:extLst>
          </p:cNvPr>
          <p:cNvSpPr txBox="1"/>
          <p:nvPr/>
        </p:nvSpPr>
        <p:spPr>
          <a:xfrm>
            <a:off x="2719476" y="2412870"/>
            <a:ext cx="609456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라이브커머스</a:t>
            </a:r>
            <a:endParaRPr lang="en-US" altLang="ko-KR" sz="4800" dirty="0">
              <a:latin typeface="a드림고딕5" panose="02020600000000000000" pitchFamily="18" charset="-127"/>
              <a:ea typeface="a드림고딕5" panose="02020600000000000000" pitchFamily="18" charset="-127"/>
            </a:endParaRPr>
          </a:p>
          <a:p>
            <a:pPr algn="ctr"/>
            <a:r>
              <a:rPr lang="ko-KR" altLang="en-US" sz="4800" dirty="0">
                <a:latin typeface="a드림고딕5" panose="02020600000000000000" pitchFamily="18" charset="-127"/>
                <a:ea typeface="a드림고딕5" panose="02020600000000000000" pitchFamily="18" charset="-127"/>
              </a:rPr>
              <a:t>경진대회</a:t>
            </a:r>
            <a:endParaRPr lang="ko-KR" altLang="en-US" sz="4800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08368D2-DE04-499E-9F40-4EA484F90DD5}"/>
              </a:ext>
            </a:extLst>
          </p:cNvPr>
          <p:cNvSpPr/>
          <p:nvPr/>
        </p:nvSpPr>
        <p:spPr>
          <a:xfrm>
            <a:off x="2294624" y="1756547"/>
            <a:ext cx="6944265" cy="3278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05B0699-7781-48E1-8971-F34676205171}"/>
              </a:ext>
            </a:extLst>
          </p:cNvPr>
          <p:cNvSpPr/>
          <p:nvPr/>
        </p:nvSpPr>
        <p:spPr>
          <a:xfrm>
            <a:off x="2294623" y="4311049"/>
            <a:ext cx="6944265" cy="3278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5959571-FE0E-4FA3-B31F-4A83178C93C0}"/>
              </a:ext>
            </a:extLst>
          </p:cNvPr>
          <p:cNvSpPr/>
          <p:nvPr/>
        </p:nvSpPr>
        <p:spPr>
          <a:xfrm>
            <a:off x="2294623" y="1756547"/>
            <a:ext cx="382441" cy="28823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53B1F41-C8ED-4A42-A11F-43BD751BD319}"/>
              </a:ext>
            </a:extLst>
          </p:cNvPr>
          <p:cNvSpPr/>
          <p:nvPr/>
        </p:nvSpPr>
        <p:spPr>
          <a:xfrm>
            <a:off x="8856450" y="1756547"/>
            <a:ext cx="382441" cy="288230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rgbClr val="FAC77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6C6DE5-7688-4DCA-BEC7-5B583A02D882}"/>
              </a:ext>
            </a:extLst>
          </p:cNvPr>
          <p:cNvSpPr txBox="1"/>
          <p:nvPr/>
        </p:nvSpPr>
        <p:spPr>
          <a:xfrm>
            <a:off x="2294623" y="837856"/>
            <a:ext cx="23981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a드림고딕6" panose="02020600000000000000" pitchFamily="18" charset="-127"/>
                <a:ea typeface="a드림고딕6" panose="02020600000000000000" pitchFamily="18" charset="-127"/>
              </a:rPr>
              <a:t>11.04 ~ 11.26</a:t>
            </a:r>
            <a:endParaRPr lang="ko-KR" altLang="en-US" sz="2400" dirty="0">
              <a:latin typeface="a드림고딕6" panose="02020600000000000000" pitchFamily="18" charset="-127"/>
              <a:ea typeface="a드림고딕6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54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라이브커머스 경진대회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(11.04 ~ 11.26)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118C20A5-FF2F-4F5D-BF5A-158989333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683" y="889910"/>
            <a:ext cx="2652901" cy="570215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3ADA0F7-431F-4A16-BFA9-6E33BFB85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8753" y="926644"/>
            <a:ext cx="2623652" cy="5665417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02F164BC-FB22-47B0-90B9-E5043D6F0B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7655" y="889910"/>
            <a:ext cx="4055317" cy="557606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6797B580-BE35-42F5-9A4A-9EE755C226E6}"/>
              </a:ext>
            </a:extLst>
          </p:cNvPr>
          <p:cNvSpPr/>
          <p:nvPr/>
        </p:nvSpPr>
        <p:spPr>
          <a:xfrm>
            <a:off x="8890000" y="5212080"/>
            <a:ext cx="1706880" cy="223520"/>
          </a:xfrm>
          <a:prstGeom prst="rect">
            <a:avLst/>
          </a:prstGeom>
          <a:solidFill>
            <a:srgbClr val="FF0000">
              <a:alpha val="3686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3854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DF3D19B-426E-4BF2-94BB-6640BDD9E009}"/>
              </a:ext>
            </a:extLst>
          </p:cNvPr>
          <p:cNvGrpSpPr/>
          <p:nvPr/>
        </p:nvGrpSpPr>
        <p:grpSpPr>
          <a:xfrm>
            <a:off x="207054" y="0"/>
            <a:ext cx="501109" cy="685825"/>
            <a:chOff x="552494" y="290429"/>
            <a:chExt cx="501109" cy="685825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0D1BCC65-9BA7-4A8A-87EC-A1AEF39D3F3C}"/>
                </a:ext>
              </a:extLst>
            </p:cNvPr>
            <p:cNvSpPr/>
            <p:nvPr/>
          </p:nvSpPr>
          <p:spPr>
            <a:xfrm>
              <a:off x="638356" y="290429"/>
              <a:ext cx="329384" cy="62397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이등변 삼각형 2">
              <a:extLst>
                <a:ext uri="{FF2B5EF4-FFF2-40B4-BE49-F238E27FC236}">
                  <a16:creationId xmlns:a16="http://schemas.microsoft.com/office/drawing/2014/main" id="{326EDB09-34F4-429B-A67B-F8136787A124}"/>
                </a:ext>
              </a:extLst>
            </p:cNvPr>
            <p:cNvSpPr/>
            <p:nvPr/>
          </p:nvSpPr>
          <p:spPr>
            <a:xfrm rot="20197937">
              <a:off x="552494" y="604750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이등변 삼각형 3">
              <a:extLst>
                <a:ext uri="{FF2B5EF4-FFF2-40B4-BE49-F238E27FC236}">
                  <a16:creationId xmlns:a16="http://schemas.microsoft.com/office/drawing/2014/main" id="{00F3C755-2DEF-4A07-B39E-49C4D09C6B92}"/>
                </a:ext>
              </a:extLst>
            </p:cNvPr>
            <p:cNvSpPr/>
            <p:nvPr/>
          </p:nvSpPr>
          <p:spPr>
            <a:xfrm rot="1402063" flipH="1">
              <a:off x="732817" y="604749"/>
              <a:ext cx="320786" cy="371504"/>
            </a:xfrm>
            <a:prstGeom prst="triangle">
              <a:avLst/>
            </a:prstGeom>
            <a:solidFill>
              <a:srgbClr val="FAC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부제목 2">
            <a:extLst>
              <a:ext uri="{FF2B5EF4-FFF2-40B4-BE49-F238E27FC236}">
                <a16:creationId xmlns:a16="http://schemas.microsoft.com/office/drawing/2014/main" id="{045A9587-3B89-46FA-A2FF-46D6A7995A6E}"/>
              </a:ext>
            </a:extLst>
          </p:cNvPr>
          <p:cNvSpPr txBox="1">
            <a:spLocks/>
          </p:cNvSpPr>
          <p:nvPr/>
        </p:nvSpPr>
        <p:spPr>
          <a:xfrm>
            <a:off x="704262" y="179056"/>
            <a:ext cx="2646172" cy="74758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1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None/>
            </a:pPr>
            <a:r>
              <a:rPr lang="ko-KR" altLang="en-US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라이브커머스 경진대회</a:t>
            </a:r>
            <a:endParaRPr lang="en-US" altLang="ko-KR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altLang="ko-KR" dirty="0">
                <a:latin typeface="a드림고딕3" panose="02020600000000000000" pitchFamily="18" charset="-127"/>
                <a:ea typeface="a드림고딕3" panose="02020600000000000000" pitchFamily="18" charset="-127"/>
              </a:rPr>
              <a:t>(11.04 ~ 11.26)</a:t>
            </a:r>
            <a:endParaRPr lang="ko-KR" altLang="en-US" dirty="0">
              <a:latin typeface="a드림고딕3" panose="02020600000000000000" pitchFamily="18" charset="-127"/>
              <a:ea typeface="a드림고딕3" panose="02020600000000000000" pitchFamily="18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1CAD90AF-A7DA-45AF-B550-38C20ECD00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936401"/>
              </p:ext>
            </p:extLst>
          </p:nvPr>
        </p:nvGraphicFramePr>
        <p:xfrm>
          <a:off x="704262" y="823173"/>
          <a:ext cx="10644458" cy="580292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646236">
                  <a:extLst>
                    <a:ext uri="{9D8B030D-6E8A-4147-A177-3AD203B41FA5}">
                      <a16:colId xmlns:a16="http://schemas.microsoft.com/office/drawing/2014/main" val="2631060211"/>
                    </a:ext>
                  </a:extLst>
                </a:gridCol>
                <a:gridCol w="439927">
                  <a:extLst>
                    <a:ext uri="{9D8B030D-6E8A-4147-A177-3AD203B41FA5}">
                      <a16:colId xmlns:a16="http://schemas.microsoft.com/office/drawing/2014/main" val="943424599"/>
                    </a:ext>
                  </a:extLst>
                </a:gridCol>
                <a:gridCol w="9558295">
                  <a:extLst>
                    <a:ext uri="{9D8B030D-6E8A-4147-A177-3AD203B41FA5}">
                      <a16:colId xmlns:a16="http://schemas.microsoft.com/office/drawing/2014/main" val="3547044889"/>
                    </a:ext>
                  </a:extLst>
                </a:gridCol>
              </a:tblGrid>
              <a:tr h="142855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11/19 20:00-20:30(30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Cd0839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모먼트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브이넥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가디건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9439591"/>
                  </a:ext>
                </a:extLst>
              </a:tr>
              <a:tr h="18718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Live </a:t>
                      </a:r>
                      <a:r>
                        <a:rPr lang="ko-KR" alt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판매가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옵션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1) Cd0839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모먼트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브이넥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가디건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벌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23,000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옵션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2) Cd0839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모먼트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브이넥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가디건 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벌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103,000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8822930"/>
                  </a:ext>
                </a:extLst>
              </a:tr>
              <a:tr h="39267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이벤트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 gridSpan="2"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깔별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구매자에 한하여 양말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켤레 증정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(6000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 상당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투투타임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분부터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분까지 구매하는 고객 두 분에게 무료배송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구매의 장을 연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등 구매 손님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런닝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(6000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 상당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434595"/>
                  </a:ext>
                </a:extLst>
              </a:tr>
              <a:tr h="112594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출연 </a:t>
                      </a:r>
                      <a:r>
                        <a:rPr lang="en-US" altLang="ko-KR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쇼호스트 조은희</a:t>
                      </a:r>
                      <a:r>
                        <a:rPr lang="en-US" altLang="ko-KR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쇼호스트 황진주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7208454"/>
                  </a:ext>
                </a:extLst>
              </a:tr>
              <a:tr h="11611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Intro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인서트 영상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점심에는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후덥지근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저녁에는 으슬으슬 환절기에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불편해하는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학생과 직장인의 모습을 담은 영상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extLst>
                  <a:ext uri="{0D108BD9-81ED-4DB2-BD59-A6C34878D82A}">
                    <a16:rowId xmlns:a16="http://schemas.microsoft.com/office/drawing/2014/main" val="1822321192"/>
                  </a:ext>
                </a:extLst>
              </a:tr>
              <a:tr h="61504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오프닝</a:t>
                      </a:r>
                      <a:endParaRPr lang="ko-KR" alt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1)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브랜드 담당자님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호스트 소개 인사 및 오프닝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누적 판매량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19,000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 돌파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높은 재구매율과 소비자 평가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2)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계절에 대한 공감요소 어필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환절기를 지나가며 너무 밤낮의 큰 일교차 과연 오늘은 따뜻할까 추울까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?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출근할 때는 쌀쌀하고 회사 안은 조금 덥고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가볍게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들고다닐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외투하나 있으면 얼마나 좋을까요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학교가는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우리아이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가방도 무거운데 무거운 외투까지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?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가볍게 따뜻하게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등교보낼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수 있어요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3)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이벤트 안내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구성 및 가격 안내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extLst>
                  <a:ext uri="{0D108BD9-81ED-4DB2-BD59-A6C34878D82A}">
                    <a16:rowId xmlns:a16="http://schemas.microsoft.com/office/drawing/2014/main" val="2680703163"/>
                  </a:ext>
                </a:extLst>
              </a:tr>
              <a:tr h="86205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Main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part. 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*구매이벤트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리빙꿀팁이벤트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중간중간  진행*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1)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브이넥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가디건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특별점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간략 소개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프리미엄이라는 수식어가 붙은 것은 더 좋은 품질을 의미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도톰한 두께로 따뜻하고 포근한 느낌을 주는 보드라운 재질을 이용했습니다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그런데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이런 도톰한 옷에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스판이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없으면 오히려 답답함을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느끼게돼죠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모먼트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브이넥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가디건은 이런 실용성을 잡기위해 코튼 혼방 소재를 사용해 신축성이 있어서 기능성까지 가진 니트입니다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이런 재질 덕에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이렇게나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쫀쫀하게 짜여진 니트가 신축성을 가졌죠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extLst>
                  <a:ext uri="{0D108BD9-81ED-4DB2-BD59-A6C34878D82A}">
                    <a16:rowId xmlns:a16="http://schemas.microsoft.com/office/drawing/2014/main" val="1594790404"/>
                  </a:ext>
                </a:extLst>
              </a:tr>
              <a:tr h="193546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part. 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000" u="sng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왜인지</a:t>
                      </a:r>
                      <a:r>
                        <a:rPr lang="ko-KR" altLang="en-US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가지게 되는 겨울 옷에 생기는 모순점</a:t>
                      </a:r>
                      <a:br>
                        <a:rPr lang="ko-KR" altLang="en-US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 </a:t>
                      </a:r>
                      <a:r>
                        <a:rPr lang="ko-KR" altLang="en-US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따뜻해야 하는데 </a:t>
                      </a:r>
                      <a:r>
                        <a:rPr lang="en-US" altLang="ko-KR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2. </a:t>
                      </a:r>
                      <a:r>
                        <a:rPr lang="ko-KR" altLang="en-US" sz="1000" u="sng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가벼워야하고</a:t>
                      </a:r>
                      <a:r>
                        <a:rPr lang="ko-KR" altLang="en-US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3. </a:t>
                      </a:r>
                      <a:r>
                        <a:rPr lang="ko-KR" altLang="en-US" sz="1000" u="sng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포근해야하면서</a:t>
                      </a:r>
                      <a:r>
                        <a:rPr lang="ko-KR" altLang="en-US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4. </a:t>
                      </a:r>
                      <a:r>
                        <a:rPr lang="ko-KR" altLang="en-US" sz="1000" u="sng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편해야한다</a:t>
                      </a:r>
                      <a:r>
                        <a:rPr lang="en-US" altLang="ko-KR" sz="1000" u="sng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 모순을 만족해낸 제품이 있습니다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!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따뜻하다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짜여진 모습을 보면 촘촘해요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 //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천을 가까이 보여준다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손목 부분을 고무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밴드같은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형태로 만들어 줘서 바람이 드나들지 않게 꽉 잡아줘요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//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바람 통하면 소름 끼친다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.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b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가볍다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니트 같은 경우에 조그마한 종이백이나 아니면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에코벡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같은 곳에 담아서 가지고 다니기 편하죠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 //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울 엄마가 그럼</a:t>
                      </a:r>
                      <a:b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형태적으로도 </a:t>
                      </a:r>
                      <a:r>
                        <a:rPr lang="ko-KR" altLang="en-US" sz="100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아방하게</a:t>
                      </a:r>
                      <a:r>
                        <a:rPr lang="ko-KR" altLang="en-US" sz="100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만들어져 있어서 혹시나 안에 조금 두꺼운 옷이나 교복을 입어도 넉넉하게 입을 수 있어요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1465" marR="1465" marT="1465" marB="0" anchor="ctr"/>
                </a:tc>
                <a:extLst>
                  <a:ext uri="{0D108BD9-81ED-4DB2-BD59-A6C34878D82A}">
                    <a16:rowId xmlns:a16="http://schemas.microsoft.com/office/drawing/2014/main" val="1135107369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2F6460C-F67D-47ED-B78E-B16EF958A024}"/>
              </a:ext>
            </a:extLst>
          </p:cNvPr>
          <p:cNvSpPr txBox="1"/>
          <p:nvPr/>
        </p:nvSpPr>
        <p:spPr>
          <a:xfrm>
            <a:off x="4586032" y="179056"/>
            <a:ext cx="3169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a드림고딕7" panose="02020600000000000000" pitchFamily="18" charset="-127"/>
                <a:ea typeface="a드림고딕7" panose="02020600000000000000" pitchFamily="18" charset="-127"/>
              </a:rPr>
              <a:t>방송 시나리오 작성</a:t>
            </a:r>
            <a:r>
              <a:rPr lang="en-US" altLang="ko-KR" sz="2400" dirty="0">
                <a:latin typeface="a드림고딕7" panose="02020600000000000000" pitchFamily="18" charset="-127"/>
                <a:ea typeface="a드림고딕7" panose="02020600000000000000" pitchFamily="18" charset="-127"/>
              </a:rPr>
              <a:t>(1)</a:t>
            </a:r>
            <a:endParaRPr lang="ko-KR" altLang="en-US" sz="2400" dirty="0">
              <a:latin typeface="a드림고딕7" panose="02020600000000000000" pitchFamily="18" charset="-127"/>
              <a:ea typeface="a드림고딕7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4050754"/>
      </p:ext>
    </p:extLst>
  </p:cSld>
  <p:clrMapOvr>
    <a:masterClrMapping/>
  </p:clrMapOvr>
</p:sld>
</file>

<file path=ppt/theme/theme1.xml><?xml version="1.0" encoding="utf-8"?>
<a:theme xmlns:a="http://schemas.openxmlformats.org/drawingml/2006/main" name="소포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TM10001115[[fn=소포]]</Template>
  <TotalTime>73</TotalTime>
  <Words>1271</Words>
  <Application>Microsoft Office PowerPoint</Application>
  <PresentationFormat>와이드스크린</PresentationFormat>
  <Paragraphs>127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8" baseType="lpstr">
      <vt:lpstr>210 별처럼 B</vt:lpstr>
      <vt:lpstr>210 별처럼 R</vt:lpstr>
      <vt:lpstr>a드림고딕2</vt:lpstr>
      <vt:lpstr>a드림고딕3</vt:lpstr>
      <vt:lpstr>a드림고딕5</vt:lpstr>
      <vt:lpstr>a드림고딕6</vt:lpstr>
      <vt:lpstr>a드림고딕7</vt:lpstr>
      <vt:lpstr>맑은 고딕</vt:lpstr>
      <vt:lpstr>한컴 윤고딕 230</vt:lpstr>
      <vt:lpstr>Arial</vt:lpstr>
      <vt:lpstr>Gill Sans MT</vt:lpstr>
      <vt:lpstr>소포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황진주</dc:creator>
  <cp:lastModifiedBy>황진주</cp:lastModifiedBy>
  <cp:revision>3</cp:revision>
  <dcterms:created xsi:type="dcterms:W3CDTF">2021-12-14T10:36:55Z</dcterms:created>
  <dcterms:modified xsi:type="dcterms:W3CDTF">2021-12-14T11:50:07Z</dcterms:modified>
</cp:coreProperties>
</file>

<file path=docProps/thumbnail.jpeg>
</file>